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Прогноз изменения</a:t>
            </a:r>
            <a:r>
              <a:rPr lang="ru-RU" baseline="0"/>
              <a:t> т</a:t>
            </a:r>
            <a:r>
              <a:rPr lang="ru-RU"/>
              <a:t>емпературы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99033974919802E-2"/>
          <c:y val="0.16697444069491313"/>
          <c:w val="0.81808836395450568"/>
          <c:h val="0.733614235720534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25</c:v>
                </c:pt>
                <c:pt idx="1">
                  <c:v>26</c:v>
                </c:pt>
                <c:pt idx="2">
                  <c:v>29</c:v>
                </c:pt>
                <c:pt idx="3">
                  <c:v>30</c:v>
                </c:pt>
                <c:pt idx="4">
                  <c:v>26</c:v>
                </c:pt>
                <c:pt idx="5">
                  <c:v>24</c:v>
                </c:pt>
                <c:pt idx="6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27</c:v>
                </c:pt>
                <c:pt idx="10">
                  <c:v>27</c:v>
                </c:pt>
                <c:pt idx="11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Июль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</c:numCache>
            </c:numRef>
          </c:cat>
          <c:val>
            <c:numRef>
              <c:f>Лист1!$C$2:$C$24</c:f>
              <c:numCache>
                <c:formatCode>General</c:formatCode>
                <c:ptCount val="23"/>
                <c:pt idx="11">
                  <c:v>29</c:v>
                </c:pt>
                <c:pt idx="12">
                  <c:v>28</c:v>
                </c:pt>
                <c:pt idx="13">
                  <c:v>31</c:v>
                </c:pt>
                <c:pt idx="14">
                  <c:v>30</c:v>
                </c:pt>
                <c:pt idx="15">
                  <c:v>28</c:v>
                </c:pt>
                <c:pt idx="16">
                  <c:v>27</c:v>
                </c:pt>
                <c:pt idx="17">
                  <c:v>30</c:v>
                </c:pt>
                <c:pt idx="18">
                  <c:v>31</c:v>
                </c:pt>
                <c:pt idx="19">
                  <c:v>27</c:v>
                </c:pt>
                <c:pt idx="20">
                  <c:v>30</c:v>
                </c:pt>
                <c:pt idx="21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734720"/>
        <c:axId val="216744704"/>
      </c:lineChart>
      <c:catAx>
        <c:axId val="2167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744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744704"/>
        <c:scaling>
          <c:orientation val="minMax"/>
          <c:min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734720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Прогноз изменения</a:t>
            </a:r>
            <a:r>
              <a:rPr lang="ru-RU" baseline="0"/>
              <a:t> т</a:t>
            </a:r>
            <a:r>
              <a:rPr lang="ru-RU"/>
              <a:t>емпературы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99033974919802E-2"/>
          <c:y val="0.16697444069491313"/>
          <c:w val="0.81808836395450568"/>
          <c:h val="0.733614235720534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25</c:v>
                </c:pt>
                <c:pt idx="1">
                  <c:v>26</c:v>
                </c:pt>
                <c:pt idx="2">
                  <c:v>29</c:v>
                </c:pt>
                <c:pt idx="3">
                  <c:v>30</c:v>
                </c:pt>
                <c:pt idx="4">
                  <c:v>26</c:v>
                </c:pt>
                <c:pt idx="5">
                  <c:v>24</c:v>
                </c:pt>
                <c:pt idx="6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27</c:v>
                </c:pt>
                <c:pt idx="10">
                  <c:v>27</c:v>
                </c:pt>
                <c:pt idx="11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Июль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</c:numCache>
            </c:numRef>
          </c:cat>
          <c:val>
            <c:numRef>
              <c:f>Лист1!$C$2:$C$24</c:f>
              <c:numCache>
                <c:formatCode>General</c:formatCode>
                <c:ptCount val="23"/>
                <c:pt idx="11">
                  <c:v>29</c:v>
                </c:pt>
                <c:pt idx="12">
                  <c:v>28</c:v>
                </c:pt>
                <c:pt idx="13">
                  <c:v>31</c:v>
                </c:pt>
                <c:pt idx="14">
                  <c:v>30</c:v>
                </c:pt>
                <c:pt idx="15">
                  <c:v>28</c:v>
                </c:pt>
                <c:pt idx="16">
                  <c:v>27</c:v>
                </c:pt>
                <c:pt idx="17">
                  <c:v>30</c:v>
                </c:pt>
                <c:pt idx="18">
                  <c:v>31</c:v>
                </c:pt>
                <c:pt idx="19">
                  <c:v>27</c:v>
                </c:pt>
                <c:pt idx="20">
                  <c:v>30</c:v>
                </c:pt>
                <c:pt idx="21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410752"/>
        <c:axId val="216428928"/>
      </c:lineChart>
      <c:catAx>
        <c:axId val="2164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42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428928"/>
        <c:scaling>
          <c:orientation val="minMax"/>
          <c:min val="2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410752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3617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Мероприятие </a:t>
            </a:r>
            <a:r>
              <a:rPr lang="ru-RU" dirty="0"/>
              <a:t>по математической </a:t>
            </a:r>
            <a:r>
              <a:rPr lang="ru-RU" dirty="0" smtClean="0"/>
              <a:t>грамотности для учащихся 6 класса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861" y="1975192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Математическая игра </a:t>
            </a:r>
            <a:endParaRPr lang="ru-RU" sz="4000" b="1" cap="none" spc="0" dirty="0" smtClean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"</a:t>
            </a:r>
            <a:r>
              <a:rPr lang="ru-RU" sz="4000" b="1" cap="none" spc="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Планируем путешествие" </a:t>
            </a:r>
            <a:endParaRPr lang="ru-RU" sz="40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User\Downloads\па-ает-семья-49695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298631"/>
            <a:ext cx="3015958" cy="217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936" y="582615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Разработана учителем МОУ «Дьяконовская СШ»</a:t>
            </a:r>
          </a:p>
          <a:p>
            <a:r>
              <a:rPr lang="ru-RU" sz="1600" dirty="0" smtClean="0"/>
              <a:t>Ловягиной Ольгой Викторовной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5 задание.</a:t>
            </a:r>
            <a:r>
              <a:rPr lang="ru-RU" sz="2000" dirty="0"/>
              <a:t> При расчете суммы на питание, мама планировала тратить на обед не больше тысячи рублей. </a:t>
            </a:r>
          </a:p>
          <a:p>
            <a:r>
              <a:rPr lang="ru-RU" sz="2000" dirty="0"/>
              <a:t>Исходя из того, что семья чаще всего будет покупать каждому салат овощной, лапшу, картофельное пюре с котлетой и компот, а Дима еще и мороженое, выясните, укладывается ли семья в планируемый бюджет.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62901"/>
              </p:ext>
            </p:extLst>
          </p:nvPr>
        </p:nvGraphicFramePr>
        <p:xfrm>
          <a:off x="1331640" y="2811904"/>
          <a:ext cx="6552728" cy="3691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022"/>
                <a:gridCol w="3276706"/>
              </a:tblGrid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блюда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Салат овощной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Салат «Оливье»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Борщ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Лапша куриная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Гуляш с рисом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Картофельное пюре с котлетой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Пицца «Маргарита» </a:t>
                      </a:r>
                      <a:r>
                        <a:rPr lang="en-US" sz="1400">
                          <a:effectLst/>
                        </a:rPr>
                        <a:t>d=20</a:t>
                      </a:r>
                      <a:r>
                        <a:rPr lang="ru-RU" sz="1400">
                          <a:effectLst/>
                        </a:rPr>
                        <a:t>см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Картофель фри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Пирожное «Наполеон»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Мороженое ассорти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395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Меню столовой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Одуванчик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25144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156+285+360+105+100=1006 </a:t>
            </a:r>
            <a:r>
              <a:rPr lang="ru-RU" sz="2000" dirty="0"/>
              <a:t>рублей в день.</a:t>
            </a:r>
          </a:p>
          <a:p>
            <a:r>
              <a:rPr lang="ru-RU" sz="2000" dirty="0"/>
              <a:t>1006 рублей &gt;1000 рублей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200" dirty="0"/>
              <a:t>Правильный ответ: </a:t>
            </a:r>
            <a:r>
              <a:rPr lang="ru-RU" sz="2200" b="1" i="1" dirty="0"/>
              <a:t>семья не укладывается в планируемый бюджет</a:t>
            </a:r>
            <a:endParaRPr lang="ru-RU" sz="2200" dirty="0"/>
          </a:p>
          <a:p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7072"/>
              </p:ext>
            </p:extLst>
          </p:nvPr>
        </p:nvGraphicFramePr>
        <p:xfrm>
          <a:off x="1187624" y="692696"/>
          <a:ext cx="6509633" cy="393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080120"/>
                <a:gridCol w="2045137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блюда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Стоимость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Салат овощной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52*3=156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Салат «Оливье»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Борщ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Лапша куриная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95*3=285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Гуляш с рисом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Картофельное пюре с котлетой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120*3=360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Пицца «Маргарита» </a:t>
                      </a:r>
                      <a:r>
                        <a:rPr lang="en-US" sz="1600" dirty="0">
                          <a:effectLst/>
                        </a:rPr>
                        <a:t>d=20</a:t>
                      </a:r>
                      <a:r>
                        <a:rPr lang="ru-RU" sz="1600" dirty="0">
                          <a:effectLst/>
                        </a:rPr>
                        <a:t>см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Картофель фри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Пирожное «Наполеон»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Мороженое ассорти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100*1=100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35*3=105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1006 рублей в день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415" y="162880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6 задание</a:t>
            </a:r>
            <a:r>
              <a:rPr lang="ru-RU" sz="2000" dirty="0"/>
              <a:t>. Семье </a:t>
            </a:r>
            <a:r>
              <a:rPr lang="ru-RU" sz="2000" dirty="0" smtClean="0"/>
              <a:t>Димы </a:t>
            </a:r>
            <a:r>
              <a:rPr lang="ru-RU" sz="2000" dirty="0"/>
              <a:t>нужно купить сувениры бабушке, дедушке, сестре, папиным друзьям Дмитрию и Ивану, маминым коллегам Ирине и Елене, лучшему другу Кирилла Вите, и упаковать в коробки, чтобы довезти подарки целыми. В одну коробку входит </a:t>
            </a:r>
            <a:r>
              <a:rPr lang="ru-RU" sz="2000" dirty="0" smtClean="0"/>
              <a:t> 3 </a:t>
            </a:r>
            <a:r>
              <a:rPr lang="ru-RU" sz="2000" dirty="0"/>
              <a:t>подарка. Сколько нужно будет купить коробок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10247" name="Picture 7" descr="C:\Users\User\Downloads\HTB1PF4DRXXXXXbDXFXXq6xXFXX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6619"/>
            <a:ext cx="1800200" cy="146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8" name="Picture 8" descr="C:\Users\User\Downloads\RAK-001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12686"/>
          <a:stretch/>
        </p:blipFill>
        <p:spPr bwMode="auto">
          <a:xfrm>
            <a:off x="4355976" y="3649065"/>
            <a:ext cx="1872210" cy="146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9" name="Picture 9" descr="C:\Users\User\Downloads\41dd7de1093b916438e342273a7e90dc--home-furnishings-starf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51" y="4869160"/>
            <a:ext cx="1504164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50" name="Picture 10" descr="C:\Users\User\Downloads\istockphoto-490507992-612x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72" y="4869160"/>
            <a:ext cx="1404156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33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2415" y="1628800"/>
                <a:ext cx="8064896" cy="3502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Семье </a:t>
                </a:r>
                <a:r>
                  <a:rPr lang="ru-RU" sz="2000" dirty="0" smtClean="0"/>
                  <a:t>Димы </a:t>
                </a:r>
                <a:r>
                  <a:rPr lang="ru-RU" sz="2000" dirty="0"/>
                  <a:t>нужно купить сувениры 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бабушке, дедушке, сестре</a:t>
                </a:r>
                <a:r>
                  <a:rPr lang="ru-RU" sz="2000" dirty="0"/>
                  <a:t>, папиным друзьям 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Дмитрию</a:t>
                </a:r>
                <a:r>
                  <a:rPr lang="ru-RU" sz="2000" dirty="0"/>
                  <a:t> и 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Ивану</a:t>
                </a:r>
                <a:r>
                  <a:rPr lang="ru-RU" sz="2000" dirty="0"/>
                  <a:t>, маминым коллегам 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Ирине</a:t>
                </a:r>
                <a:r>
                  <a:rPr lang="ru-RU" sz="2000" dirty="0"/>
                  <a:t> и 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Елене</a:t>
                </a:r>
                <a:r>
                  <a:rPr lang="ru-RU" sz="2000" dirty="0"/>
                  <a:t>, лучшему другу Кирилла </a:t>
                </a:r>
                <a:r>
                  <a:rPr lang="ru-RU" sz="2000" b="1" dirty="0" smtClean="0">
                    <a:solidFill>
                      <a:srgbClr val="FFFF00"/>
                    </a:solidFill>
                  </a:rPr>
                  <a:t>Вите. </a:t>
                </a:r>
                <a:r>
                  <a:rPr lang="ru-RU" sz="2000" dirty="0" smtClean="0"/>
                  <a:t>Получается всего  </a:t>
                </a:r>
              </a:p>
              <a:p>
                <a:r>
                  <a:rPr lang="ru-RU" sz="2000" dirty="0" smtClean="0"/>
                  <a:t>8 человек.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8:3=2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2000" b="0" i="0" smtClean="0">
                          <a:latin typeface="Cambria Math"/>
                        </a:rPr>
                        <m:t> или 8</m:t>
                      </m:r>
                      <m:r>
                        <a:rPr lang="ru-RU" sz="2000" b="0" i="1" smtClean="0">
                          <a:latin typeface="Cambria Math"/>
                        </a:rPr>
                        <m:t>:3=2 (остаток 2)</m:t>
                      </m:r>
                    </m:oMath>
                  </m:oMathPara>
                </a14:m>
                <a:endParaRPr lang="ru-RU" sz="2000" dirty="0" smtClean="0"/>
              </a:p>
              <a:p>
                <a:r>
                  <a:rPr lang="ru-RU" sz="2000" dirty="0" smtClean="0"/>
                  <a:t>Значит две коробки мало, нужно купить три.</a:t>
                </a:r>
                <a:endParaRPr lang="ru-RU" sz="2000" dirty="0"/>
              </a:p>
              <a:p>
                <a:endParaRPr lang="ru-RU" sz="2000" dirty="0" smtClean="0"/>
              </a:p>
              <a:p>
                <a:endParaRPr lang="ru-RU" sz="2000" dirty="0"/>
              </a:p>
              <a:p>
                <a:pPr algn="ctr"/>
                <a:r>
                  <a:rPr lang="ru-RU" sz="2200" dirty="0"/>
                  <a:t>Правильный ответ: </a:t>
                </a:r>
                <a:r>
                  <a:rPr lang="ru-RU" sz="2200" b="1" i="1" dirty="0"/>
                  <a:t>семье необходимо </a:t>
                </a:r>
                <a:r>
                  <a:rPr lang="ru-RU" sz="2200" b="1" i="1" dirty="0" smtClean="0"/>
                  <a:t>купить</a:t>
                </a:r>
              </a:p>
              <a:p>
                <a:pPr algn="ctr"/>
                <a:r>
                  <a:rPr lang="ru-RU" sz="2200" b="1" i="1" dirty="0" smtClean="0"/>
                  <a:t> </a:t>
                </a:r>
                <a:r>
                  <a:rPr lang="ru-RU" sz="2200" b="1" i="1" dirty="0"/>
                  <a:t>три коробки</a:t>
                </a:r>
                <a:endParaRPr lang="ru-RU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5" y="1628800"/>
                <a:ext cx="8064896" cy="3502113"/>
              </a:xfrm>
              <a:prstGeom prst="rect">
                <a:avLst/>
              </a:prstGeom>
              <a:blipFill rotWithShape="1">
                <a:blip r:embed="rId2"/>
                <a:stretch>
                  <a:fillRect l="-756" t="-870" r="-1209" b="-2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7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1614548957_7-p-salyut-na-belom-fon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7" y="2564904"/>
            <a:ext cx="6039354" cy="414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88246"/>
            <a:ext cx="8229600" cy="97260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Наша игра закончилась.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136904" cy="63094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Поздравляем победителей!!!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93619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1 задание</a:t>
            </a:r>
            <a:r>
              <a:rPr lang="ru-RU" sz="2000" dirty="0"/>
              <a:t>. Семья Смирновых выбирает поездку на неделю. У Димы начинаются каникулы после экзаменов, с 25 июня. У мамы отпуск две недели с 20 июня, а у папы отпуск с 27 июня по 10 июля. Необходимо выбрать время поездки исходя из дат отпусков и каникул.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327" t="35062" r="49359" b="13627"/>
          <a:stretch/>
        </p:blipFill>
        <p:spPr bwMode="auto">
          <a:xfrm>
            <a:off x="611560" y="2924944"/>
            <a:ext cx="381642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327" t="35918" r="48558" b="12772"/>
          <a:stretch/>
        </p:blipFill>
        <p:spPr bwMode="auto">
          <a:xfrm>
            <a:off x="4834702" y="2924944"/>
            <a:ext cx="384175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2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4327" t="35062" r="49359" b="13627"/>
          <a:stretch/>
        </p:blipFill>
        <p:spPr bwMode="auto">
          <a:xfrm>
            <a:off x="611560" y="1340768"/>
            <a:ext cx="381642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327" t="35918" r="48558" b="12772"/>
          <a:stretch/>
        </p:blipFill>
        <p:spPr bwMode="auto">
          <a:xfrm>
            <a:off x="4834702" y="1340768"/>
            <a:ext cx="384175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Рамка 7"/>
          <p:cNvSpPr/>
          <p:nvPr/>
        </p:nvSpPr>
        <p:spPr>
          <a:xfrm>
            <a:off x="1403648" y="3356992"/>
            <a:ext cx="2016224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524328" y="2132856"/>
            <a:ext cx="1008112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220072" y="2492896"/>
            <a:ext cx="360040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2550" y="4653136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Правильный ответ</a:t>
            </a:r>
            <a:r>
              <a:rPr lang="ru-RU" sz="2200" b="1" dirty="0"/>
              <a:t>: </a:t>
            </a:r>
            <a:r>
              <a:rPr lang="ru-RU" sz="2200" b="1" i="1" dirty="0"/>
              <a:t>с 27 июня по 3 </a:t>
            </a:r>
            <a:r>
              <a:rPr lang="ru-RU" sz="2200" b="1" i="1" dirty="0" smtClean="0"/>
              <a:t>июля</a:t>
            </a:r>
            <a:r>
              <a:rPr lang="ru-RU" sz="2200" b="1" dirty="0" smtClean="0"/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874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93619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2 задание</a:t>
            </a:r>
            <a:r>
              <a:rPr lang="ru-RU" sz="2000" dirty="0"/>
              <a:t>. Семья Смирновых собирает чемодан. Для того чтобы не брать с собой лишние вещи, они изучают диаграмму прогноза изменения дневной температуры. </a:t>
            </a:r>
          </a:p>
          <a:p>
            <a:r>
              <a:rPr lang="ru-RU" sz="2000" dirty="0"/>
              <a:t>По диаграмме прогноза изменения температуры, вычислите, какая самая низкая и самая высокая температура ожидается на дни отпуска.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5480529"/>
              </p:ext>
            </p:extLst>
          </p:nvPr>
        </p:nvGraphicFramePr>
        <p:xfrm>
          <a:off x="2195736" y="2852936"/>
          <a:ext cx="59406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9" name="Picture 3" descr="C:\Users\User\Downloads\1668023809_13-baback-club-p-chemodan-risunok-dlya-detei-oboi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512168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05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9" y="5157441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200" dirty="0"/>
              <a:t>Правильный ответ</a:t>
            </a:r>
            <a:r>
              <a:rPr lang="ru-RU" sz="2200" b="1" dirty="0"/>
              <a:t>: </a:t>
            </a:r>
            <a:r>
              <a:rPr lang="ru-RU" sz="2200" b="1" i="1" dirty="0" smtClean="0"/>
              <a:t>С </a:t>
            </a:r>
            <a:r>
              <a:rPr lang="ru-RU" sz="2200" b="1" i="1" dirty="0"/>
              <a:t>27 июня по 3 июля </a:t>
            </a:r>
            <a:r>
              <a:rPr lang="ru-RU" sz="2200" b="1" dirty="0"/>
              <a:t>с</a:t>
            </a:r>
            <a:r>
              <a:rPr lang="ru-RU" sz="2200" b="1" i="1" dirty="0" smtClean="0"/>
              <a:t>амая </a:t>
            </a:r>
            <a:r>
              <a:rPr lang="ru-RU" sz="2200" b="1" i="1" dirty="0"/>
              <a:t>низкая </a:t>
            </a:r>
            <a:r>
              <a:rPr lang="ru-RU" sz="2200" b="1" i="1" dirty="0" smtClean="0"/>
              <a:t>температура</a:t>
            </a:r>
            <a:r>
              <a:rPr lang="ru-RU" sz="2200" b="1" i="1" dirty="0"/>
              <a:t> </a:t>
            </a:r>
            <a:r>
              <a:rPr lang="ru-RU" sz="2200" b="1" i="1" dirty="0" smtClean="0"/>
              <a:t>27</a:t>
            </a:r>
            <a:r>
              <a:rPr lang="ru-RU" sz="2200" b="1" i="1" dirty="0"/>
              <a:t>⁰С, </a:t>
            </a:r>
            <a:r>
              <a:rPr lang="ru-RU" sz="2200" b="1" i="1" dirty="0" smtClean="0"/>
              <a:t>самая </a:t>
            </a:r>
            <a:r>
              <a:rPr lang="ru-RU" sz="2200" b="1" i="1" dirty="0"/>
              <a:t>высокая 31⁰С</a:t>
            </a:r>
            <a:r>
              <a:rPr lang="ru-RU" sz="2200" b="1" dirty="0"/>
              <a:t> 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77343445"/>
              </p:ext>
            </p:extLst>
          </p:nvPr>
        </p:nvGraphicFramePr>
        <p:xfrm>
          <a:off x="1043608" y="836712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Рамка 1"/>
          <p:cNvSpPr/>
          <p:nvPr/>
        </p:nvSpPr>
        <p:spPr>
          <a:xfrm>
            <a:off x="3131840" y="5013176"/>
            <a:ext cx="2016224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707904" y="3284984"/>
            <a:ext cx="72008" cy="720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716016" y="1916832"/>
            <a:ext cx="72008" cy="720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6843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3 задание</a:t>
            </a:r>
            <a:r>
              <a:rPr lang="ru-RU" sz="2000" dirty="0"/>
              <a:t>.  Семье Смирновых необходимо выделить деньги на дорогу. Посчитайте и выберите самую дешевую стоимость проезда до места назначения на двух взрослых и одного </a:t>
            </a:r>
            <a:r>
              <a:rPr lang="ru-RU" sz="2000" dirty="0" smtClean="0"/>
              <a:t>ребенка.</a:t>
            </a:r>
          </a:p>
          <a:p>
            <a:r>
              <a:rPr lang="ru-RU" sz="2000" dirty="0"/>
              <a:t>Детский билет на поезд составляет 50% от стоимости взрослого билета, на самолет детских билетов нет.</a:t>
            </a:r>
          </a:p>
          <a:p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20079"/>
              </p:ext>
            </p:extLst>
          </p:nvPr>
        </p:nvGraphicFramePr>
        <p:xfrm>
          <a:off x="611560" y="2807426"/>
          <a:ext cx="7776864" cy="2781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1685"/>
                <a:gridCol w="3345179"/>
              </a:tblGrid>
              <a:tr h="927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Билет на поезд</a:t>
                      </a:r>
                      <a:endParaRPr lang="ru-RU" sz="2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2400 рублей</a:t>
                      </a:r>
                      <a:endParaRPr lang="ru-RU" sz="2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27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Билет на самолет</a:t>
                      </a:r>
                      <a:endParaRPr lang="ru-RU" sz="2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bg1"/>
                          </a:solidFill>
                          <a:effectLst/>
                        </a:rPr>
                        <a:t>4000 рублей</a:t>
                      </a:r>
                      <a:endParaRPr lang="ru-RU" sz="2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27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effectLst/>
                        </a:rPr>
                        <a:t>Бензин для заправки автомобиля</a:t>
                      </a:r>
                      <a:endParaRPr lang="ru-RU" sz="2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bg1"/>
                          </a:solidFill>
                          <a:effectLst/>
                        </a:rPr>
                        <a:t>6200 рублей</a:t>
                      </a:r>
                      <a:endParaRPr lang="ru-RU" sz="2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61779"/>
              </p:ext>
            </p:extLst>
          </p:nvPr>
        </p:nvGraphicFramePr>
        <p:xfrm>
          <a:off x="467544" y="1124744"/>
          <a:ext cx="8208912" cy="3410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0920"/>
                <a:gridCol w="2468996"/>
                <a:gridCol w="2468996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за поездку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2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Билет на поезд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2400 рублей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2400•2+1200=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6000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рублей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2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Билет на самолет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4000 рублей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4000•3=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12000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рублей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2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Бензин для заправки автомобиля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6200 рублей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6200 рублей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797152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Детский </a:t>
            </a:r>
            <a:r>
              <a:rPr lang="ru-RU" sz="2000" dirty="0"/>
              <a:t>билет на поезд составляет 50% от стоимости взрослого </a:t>
            </a:r>
            <a:r>
              <a:rPr lang="ru-RU" sz="2000" dirty="0" smtClean="0"/>
              <a:t>билета  </a:t>
            </a:r>
            <a:r>
              <a:rPr lang="ru-RU" sz="2000" dirty="0" smtClean="0">
                <a:solidFill>
                  <a:schemeClr val="bg1"/>
                </a:solidFill>
              </a:rPr>
              <a:t>2400•0,5=1200 рублей</a:t>
            </a:r>
          </a:p>
          <a:p>
            <a:endParaRPr lang="ru-RU" sz="2000" b="1" i="1" dirty="0" smtClean="0"/>
          </a:p>
          <a:p>
            <a:pPr algn="ctr"/>
            <a:r>
              <a:rPr lang="ru-RU" sz="2200" dirty="0"/>
              <a:t>Правильный ответ: </a:t>
            </a:r>
            <a:r>
              <a:rPr lang="ru-RU" sz="2200" b="1" i="1" dirty="0" smtClean="0"/>
              <a:t>Самая</a:t>
            </a:r>
            <a:r>
              <a:rPr lang="ru-RU" sz="2200" dirty="0" smtClean="0"/>
              <a:t> </a:t>
            </a:r>
            <a:r>
              <a:rPr lang="ru-RU" sz="2200" b="1" i="1" dirty="0"/>
              <a:t>низкая стоимость </a:t>
            </a:r>
            <a:r>
              <a:rPr lang="ru-RU" sz="2200" b="1" i="1" dirty="0" smtClean="0"/>
              <a:t>билетов - </a:t>
            </a:r>
          </a:p>
          <a:p>
            <a:pPr algn="ctr"/>
            <a:r>
              <a:rPr lang="ru-RU" sz="2200" b="1" i="1" dirty="0" smtClean="0"/>
              <a:t>на </a:t>
            </a:r>
            <a:r>
              <a:rPr lang="ru-RU" sz="2200" b="1" i="1" dirty="0"/>
              <a:t>поезд </a:t>
            </a:r>
            <a:r>
              <a:rPr lang="ru-RU" sz="2200" b="1" i="1" dirty="0" smtClean="0"/>
              <a:t>- </a:t>
            </a:r>
            <a:r>
              <a:rPr lang="ru-RU" sz="2200" b="1" i="1" dirty="0"/>
              <a:t>6000 рублей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385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479" y="155679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4 задание</a:t>
            </a:r>
            <a:r>
              <a:rPr lang="ru-RU" sz="2000" dirty="0"/>
              <a:t>. В какое время семье необходимо выйти из дома, чтобы успеть на поезд, который отправляется в 14.00? От дома до автобусной остановки семье идти 5 минут, автобус идет до вокзала 35 минут. Прибыть на вокзал необходимо с запасом 20 минут.</a:t>
            </a:r>
          </a:p>
          <a:p>
            <a:endParaRPr lang="ru-RU" sz="2000" dirty="0"/>
          </a:p>
        </p:txBody>
      </p:sp>
      <p:pic>
        <p:nvPicPr>
          <p:cNvPr id="4097" name="Picture 1" descr="C:\Users\User\Downloads\60037-bac72-7431598-m750x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76" y="3068960"/>
            <a:ext cx="5041404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58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92" y="3050735"/>
            <a:ext cx="1184386" cy="1175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68436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какое время семье необходимо выйти из дома, чтобы успеть на поезд, который отправляется в 14.00? От дома до автобусной остановки семье идти 5 минут, автобус идет до вокзала 35 минут. Прибыть на вокзал необходимо с запасом 20 минут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ctr"/>
            <a:r>
              <a:rPr lang="ru-RU" sz="2200" b="1" dirty="0" smtClean="0"/>
              <a:t>5 минут пешком + 35 минут автобус + 20 минут запас = </a:t>
            </a:r>
          </a:p>
          <a:p>
            <a:pPr algn="ctr"/>
            <a:r>
              <a:rPr lang="ru-RU" sz="2200" b="1" dirty="0" smtClean="0"/>
              <a:t>60 минут = 1 час</a:t>
            </a:r>
            <a:endParaRPr lang="ru-RU" sz="2200" b="1" dirty="0"/>
          </a:p>
          <a:p>
            <a:r>
              <a:rPr lang="ru-RU" sz="2000" dirty="0" smtClean="0"/>
              <a:t>За 1 час до 14.00 это 13.00</a:t>
            </a:r>
          </a:p>
          <a:p>
            <a:endParaRPr lang="ru-RU" sz="2000" dirty="0"/>
          </a:p>
          <a:p>
            <a:pPr algn="ctr"/>
            <a:r>
              <a:rPr lang="ru-RU" sz="2200" dirty="0"/>
              <a:t>Правильный ответ: </a:t>
            </a:r>
            <a:r>
              <a:rPr lang="ru-RU" sz="2200" b="1" i="1" dirty="0" smtClean="0"/>
              <a:t>Семье </a:t>
            </a:r>
            <a:r>
              <a:rPr lang="ru-RU" sz="2200" b="1" i="1" dirty="0"/>
              <a:t>необходимо выйти из </a:t>
            </a:r>
            <a:r>
              <a:rPr lang="ru-RU" sz="2200" b="1" i="1" dirty="0" smtClean="0"/>
              <a:t>дома</a:t>
            </a:r>
          </a:p>
          <a:p>
            <a:pPr algn="ctr"/>
            <a:r>
              <a:rPr lang="ru-RU" sz="2200" b="1" i="1" dirty="0" smtClean="0"/>
              <a:t> </a:t>
            </a:r>
            <a:r>
              <a:rPr lang="ru-RU" sz="2200" b="1" i="1" dirty="0"/>
              <a:t>в 13.00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640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1385</TotalTime>
  <Words>714</Words>
  <Application>Microsoft Office PowerPoint</Application>
  <PresentationFormat>Экран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2023-02-24T09:31:23Z</dcterms:created>
  <dcterms:modified xsi:type="dcterms:W3CDTF">2023-03-03T08:00:29Z</dcterms:modified>
</cp:coreProperties>
</file>